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8" d="100"/>
          <a:sy n="118" d="100"/>
        </p:scale>
        <p:origin x="9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6886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https://developer.mozilla.org/en-US/docs/Web/JavaScript/Reference/Operators/Addition
- https://developer.mozilla.org/en-US/docs/Web/JavaScript/Reference/Operators/Subtraction
- https://developer.mozilla.org/en-US/docs/Web/JavaScript/Reference/Glossary/Type_coercion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https://developer.mozilla.org/en-US/docs/Web/JavaScript/Reference/Operators/Increment
- https://developer.mozilla.org/en-US/docs/Web/JavaScript/Guide/Expressions_and_operators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https://developer.mozilla.org/en-US/docs/Web/JavaScript/Reference/Global_Objects/Number/EPSILON
- https://stackoverflow.com/questions/1458633/how-can-i-deal-with-floating-point-number-precision-in-javascript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https://developer.mozilla.org/en-US/docs/Web/JavaScript/Reference/Operators/Logical_OR
- https://developer.mozilla.org/en-US/docs/Web/JavaScript/Reference/Operators/Nullish_coalescing
- https://developer.mozilla.org/en-US/docs/Glossary/Truthy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https://developer.mozilla.org/en-US/docs/Web/JavaScript/Reference/Operators/Equality
- https://developer.mozilla.org/en-US/docs/Web/JavaScript/Reference/Operators/Strict_equality
- https://developer.mozilla.org/en-US/docs/Web/JavaScript/Guide/Equality_comparisons_and_sameness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https://developer.mozilla.org/en-US/docs/Web/JavaScript/Reference/Global_Objects/NaN
- https://developer.mozilla.org/en-US/docs/Web/JavaScript/Reference/Global_Objects/isNaN
- https://developer.mozilla.org/en-US/docs/Web/JavaScript/Reference/Global_Objects/Object/is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https://developer.mozilla.org/en-US/docs/Web/JavaScript/Reference/Statements/const
- https://developer.mozilla.org/en-US/docs/Web/JavaScript/Reference/Operators/typeof
- https://developer.mozilla.org/en-US/docs/Web/JavaScript/Guide/Equality_comparisons_and_sameness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https://developer.mozilla.org/en-US/docs/Web/JavaScript/Reference/Statements/const
- https://developer.mozilla.org/en-US/docs/Web/JavaScript/Reference/Statements/let
- https://developer.mozilla.org/en-US/docs/Web/JavaScript/Reference/Statements/var
- https://developer.mozilla.org/en-US/docs/Web/JavaScript/Reference/Errors/Invalid_const_assignment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https://developer.mozilla.org/en-US/docs/Web/JavaScript/Reference/Statements/const
- https://developer.mozilla.org/en-US/docs/Web/JavaScript/Reference/Errors/Missing_initializer_in_const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https://developer.mozilla.org/en-US/docs/Web/JavaScript/Reference/Operators/typeof
- https://developer.mozilla.org/en-US/docs/Web/JavaScript/Guide/Data_structures
- https://developer.mozilla.org/en-US/docs/Web/JavaScript/Reference/Operators/null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https://developer.mozilla.org/en-US/docs/Web/JavaScript/Reference/Global_Objects/Array/isArray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sv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mnt/data/user-aliemVVhOZDhrr4oktvgFrvi/20be96bb292a4fd0ab3c9d8820b1f64d/mnt/data/js-quiz-answers-mont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0000">
              <a:alpha val="4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502920" y="2148840"/>
            <a:ext cx="11185855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JavaScript クイズ</a:t>
            </a:r>
            <a:endParaRPr lang="en-US" sz="5200" dirty="0"/>
          </a:p>
        </p:txBody>
      </p:sp>
      <p:sp>
        <p:nvSpPr>
          <p:cNvPr id="5" name="Text 2"/>
          <p:cNvSpPr/>
          <p:nvPr/>
        </p:nvSpPr>
        <p:spPr>
          <a:xfrm>
            <a:off x="502920" y="2926080"/>
            <a:ext cx="1118585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解答 + 選択肢ごとの解説（なぜ正しい / なぜ間違い）</a:t>
            </a:r>
            <a:endParaRPr lang="en-US" sz="1800" dirty="0"/>
          </a:p>
        </p:txBody>
      </p:sp>
      <p:sp>
        <p:nvSpPr>
          <p:cNvPr id="6" name="Shape 3"/>
          <p:cNvSpPr/>
          <p:nvPr/>
        </p:nvSpPr>
        <p:spPr>
          <a:xfrm>
            <a:off x="502920" y="3977640"/>
            <a:ext cx="5852160" cy="960120"/>
          </a:xfrm>
          <a:prstGeom prst="roundRect">
            <a:avLst/>
          </a:prstGeom>
          <a:solidFill>
            <a:srgbClr val="111A33">
              <a:alpha val="90000"/>
            </a:srgbClr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Text 4"/>
          <p:cNvSpPr/>
          <p:nvPr/>
        </p:nvSpPr>
        <p:spPr>
          <a:xfrm>
            <a:off x="822960" y="4069080"/>
            <a:ext cx="5486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使い方：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まず正解を確認 → 2) 各選択肢の理由を読む → 3) 図で直感的に理解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2102"/>
            <a:ext cx="11185855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Q5  例題5 "5" + 2 と "5" - 2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9311335" y="392278"/>
            <a:ext cx="2377440" cy="384048"/>
          </a:xfrm>
          <a:prstGeom prst="roundRect">
            <a:avLst/>
          </a:prstGeom>
          <a:solidFill>
            <a:srgbClr val="FF4D4D"/>
          </a:solidFill>
          <a:ln w="12700">
            <a:solidFill>
              <a:srgbClr val="FF4D4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11335" y="44714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🟥 ③ 演算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1069848"/>
            <a:ext cx="5989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2つの console.log の出力の組み合わせは？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02920" y="1417320"/>
            <a:ext cx="5989320" cy="26974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158191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1920240"/>
            <a:ext cx="55321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'5'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2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);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'5'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2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);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2920" y="4343400"/>
            <a:ext cx="5989320" cy="22402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731520" y="450799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</a:t>
            </a:r>
            <a:endParaRPr lang="en-US" sz="130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5800" y="4846320"/>
            <a:ext cx="5623560" cy="137160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31520" y="6236208"/>
            <a:ext cx="5532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は「結合 or 加算」 / - は「数値化して減算」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6812280" y="1161288"/>
            <a:ext cx="4876495" cy="5193792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7040880" y="1325880"/>
            <a:ext cx="44192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Options：なぜ正しい/なぜ違う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040880" y="1664208"/>
            <a:ext cx="4419295" cy="420624"/>
          </a:xfrm>
          <a:prstGeom prst="roundRect">
            <a:avLst/>
          </a:prstGeom>
          <a:solidFill>
            <a:srgbClr val="16234A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178040" y="1737360"/>
            <a:ext cx="414497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正解：A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7040880" y="218541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315200" y="229514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a) "52" と 3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7315200" y="256946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+ は「文字列結合」になりやすく、'5' + 2 → "52"。一方 - は数値演算なので '5' が数値化され 3。</a:t>
            </a:r>
            <a:endParaRPr lang="en-US" sz="1120" dirty="0"/>
          </a:p>
        </p:txBody>
      </p:sp>
      <p:sp>
        <p:nvSpPr>
          <p:cNvPr id="20" name="Shape 17"/>
          <p:cNvSpPr/>
          <p:nvPr/>
        </p:nvSpPr>
        <p:spPr>
          <a:xfrm>
            <a:off x="7040880" y="317982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315200" y="328955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b) 7 と 3</a:t>
            </a:r>
            <a:endParaRPr lang="en-US" sz="1250" dirty="0"/>
          </a:p>
        </p:txBody>
      </p:sp>
      <p:sp>
        <p:nvSpPr>
          <p:cNvPr id="22" name="Text 19"/>
          <p:cNvSpPr/>
          <p:nvPr/>
        </p:nvSpPr>
        <p:spPr>
          <a:xfrm>
            <a:off x="7315200" y="356387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"5" + 2 は足し算ではなく結合になるため 7 にはなりません。</a:t>
            </a:r>
            <a:endParaRPr lang="en-US" sz="1120" dirty="0"/>
          </a:p>
        </p:txBody>
      </p:sp>
      <p:sp>
        <p:nvSpPr>
          <p:cNvPr id="23" name="Shape 20"/>
          <p:cNvSpPr/>
          <p:nvPr/>
        </p:nvSpPr>
        <p:spPr>
          <a:xfrm>
            <a:off x="7040880" y="417423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7315200" y="428396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c) "52" と "3"</a:t>
            </a:r>
            <a:endParaRPr lang="en-US" sz="1250" dirty="0"/>
          </a:p>
        </p:txBody>
      </p:sp>
      <p:sp>
        <p:nvSpPr>
          <p:cNvPr id="25" name="Text 22"/>
          <p:cNvSpPr/>
          <p:nvPr/>
        </p:nvSpPr>
        <p:spPr>
          <a:xfrm>
            <a:off x="7315200" y="455828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"5" - 2 は数値演算で結果は number の 3（文字列ではない）。</a:t>
            </a:r>
            <a:endParaRPr lang="en-US" sz="1120" dirty="0"/>
          </a:p>
        </p:txBody>
      </p:sp>
      <p:sp>
        <p:nvSpPr>
          <p:cNvPr id="26" name="Shape 23"/>
          <p:cNvSpPr/>
          <p:nvPr/>
        </p:nvSpPr>
        <p:spPr>
          <a:xfrm>
            <a:off x="7040880" y="516864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7315200" y="527837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d) 7 と "3"</a:t>
            </a:r>
            <a:endParaRPr lang="en-US" sz="1250" dirty="0"/>
          </a:p>
        </p:txBody>
      </p:sp>
      <p:sp>
        <p:nvSpPr>
          <p:cNvPr id="28" name="Text 25"/>
          <p:cNvSpPr/>
          <p:nvPr/>
        </p:nvSpPr>
        <p:spPr>
          <a:xfrm>
            <a:off x="7315200" y="555269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1つ目も 2つ目も型変換ルールが違うため、この組み合わせにはなりません。</a:t>
            </a:r>
            <a:endParaRPr lang="en-US" sz="112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2102"/>
            <a:ext cx="11185855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Q6  例題6 x++ + ++x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9311335" y="392278"/>
            <a:ext cx="2377440" cy="384048"/>
          </a:xfrm>
          <a:prstGeom prst="roundRect">
            <a:avLst/>
          </a:prstGeom>
          <a:solidFill>
            <a:srgbClr val="FF4D4D"/>
          </a:solidFill>
          <a:ln w="12700">
            <a:solidFill>
              <a:srgbClr val="FF4D4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11335" y="44714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🟥 ③ 演算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1069848"/>
            <a:ext cx="5989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出力は？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02920" y="1417320"/>
            <a:ext cx="5989320" cy="26974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158191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1920240"/>
            <a:ext cx="55321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</a:t>
            </a:r>
            <a:r>
              <a:rPr lang="en-US" sz="1400" dirty="0">
                <a:solidFill>
                  <a:srgbClr val="66D9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let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x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1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++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++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);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2920" y="4343400"/>
            <a:ext cx="5989320" cy="22402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731520" y="450799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</a:t>
            </a:r>
            <a:endParaRPr lang="en-US" sz="130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5800" y="4846320"/>
            <a:ext cx="5623560" cy="137160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31520" y="6236208"/>
            <a:ext cx="5532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後置++は「返してから増える」/ 前置++は「増えてから返す」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6812280" y="1161288"/>
            <a:ext cx="4876495" cy="5193792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7040880" y="1325880"/>
            <a:ext cx="44192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Options：なぜ正しい/なぜ違う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040880" y="1664208"/>
            <a:ext cx="4419295" cy="420624"/>
          </a:xfrm>
          <a:prstGeom prst="roundRect">
            <a:avLst/>
          </a:prstGeom>
          <a:solidFill>
            <a:srgbClr val="16234A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178040" y="1737360"/>
            <a:ext cx="414497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正解：B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7040880" y="218541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315200" y="229514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a) 3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7315200" y="256946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手順を追うと 1 + 3 なので 3 にはなりません。</a:t>
            </a:r>
            <a:endParaRPr lang="en-US" sz="1120" dirty="0"/>
          </a:p>
        </p:txBody>
      </p:sp>
      <p:sp>
        <p:nvSpPr>
          <p:cNvPr id="20" name="Shape 17"/>
          <p:cNvSpPr/>
          <p:nvPr/>
        </p:nvSpPr>
        <p:spPr>
          <a:xfrm>
            <a:off x="7040880" y="317982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315200" y="328955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b) 4</a:t>
            </a:r>
            <a:endParaRPr lang="en-US" sz="1250" dirty="0"/>
          </a:p>
        </p:txBody>
      </p:sp>
      <p:sp>
        <p:nvSpPr>
          <p:cNvPr id="22" name="Text 19"/>
          <p:cNvSpPr/>
          <p:nvPr/>
        </p:nvSpPr>
        <p:spPr>
          <a:xfrm>
            <a:off x="7315200" y="356387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x++ は「先に1を返してから x=2」。次に ++x は「x=3 にして 3 を返す」。合計 1+3=4。</a:t>
            </a:r>
            <a:endParaRPr lang="en-US" sz="1120" dirty="0"/>
          </a:p>
        </p:txBody>
      </p:sp>
      <p:sp>
        <p:nvSpPr>
          <p:cNvPr id="23" name="Shape 20"/>
          <p:cNvSpPr/>
          <p:nvPr/>
        </p:nvSpPr>
        <p:spPr>
          <a:xfrm>
            <a:off x="7040880" y="417423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7315200" y="428396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c) 5</a:t>
            </a:r>
            <a:endParaRPr lang="en-US" sz="1250" dirty="0"/>
          </a:p>
        </p:txBody>
      </p:sp>
      <p:sp>
        <p:nvSpPr>
          <p:cNvPr id="25" name="Text 22"/>
          <p:cNvSpPr/>
          <p:nvPr/>
        </p:nvSpPr>
        <p:spPr>
          <a:xfrm>
            <a:off x="7315200" y="455828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++ の前後どちらも「+1」はするが、返す値が違うため 5 にはなりません。</a:t>
            </a:r>
            <a:endParaRPr lang="en-US" sz="1120" dirty="0"/>
          </a:p>
        </p:txBody>
      </p:sp>
      <p:sp>
        <p:nvSpPr>
          <p:cNvPr id="26" name="Shape 23"/>
          <p:cNvSpPr/>
          <p:nvPr/>
        </p:nvSpPr>
        <p:spPr>
          <a:xfrm>
            <a:off x="7040880" y="516864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7315200" y="527837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d) NaN</a:t>
            </a:r>
            <a:endParaRPr lang="en-US" sz="1250" dirty="0"/>
          </a:p>
        </p:txBody>
      </p:sp>
      <p:sp>
        <p:nvSpPr>
          <p:cNvPr id="28" name="Text 25"/>
          <p:cNvSpPr/>
          <p:nvPr/>
        </p:nvSpPr>
        <p:spPr>
          <a:xfrm>
            <a:off x="7315200" y="555269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これは数値演算なので NaN にはなりません。</a:t>
            </a:r>
            <a:endParaRPr lang="en-US" sz="112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2102"/>
            <a:ext cx="11185855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Q7  例題7 0.1 + 0.2 === 0.3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9311335" y="392278"/>
            <a:ext cx="2377440" cy="384048"/>
          </a:xfrm>
          <a:prstGeom prst="roundRect">
            <a:avLst/>
          </a:prstGeom>
          <a:solidFill>
            <a:srgbClr val="FF4D4D"/>
          </a:solidFill>
          <a:ln w="12700">
            <a:solidFill>
              <a:srgbClr val="FF4D4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11335" y="44714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🟥 ③ 演算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1069848"/>
            <a:ext cx="5989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結果（true/false）と理由は？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02920" y="1417320"/>
            <a:ext cx="5989320" cy="26974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158191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1920240"/>
            <a:ext cx="55321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0.1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+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0.2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===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0.3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);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2920" y="4343400"/>
            <a:ext cx="5989320" cy="22402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731520" y="450799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</a:t>
            </a:r>
            <a:endParaRPr lang="en-US" sz="130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5800" y="4846320"/>
            <a:ext cx="5623560" cy="137160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31520" y="6236208"/>
            <a:ext cx="5532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0.1+0.2 は 0.3 から少しズレる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6812280" y="1161288"/>
            <a:ext cx="4876495" cy="5193792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7040880" y="1325880"/>
            <a:ext cx="44192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Options：なぜ正しい/なぜ違う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040880" y="1664208"/>
            <a:ext cx="4419295" cy="420624"/>
          </a:xfrm>
          <a:prstGeom prst="roundRect">
            <a:avLst/>
          </a:prstGeom>
          <a:solidFill>
            <a:srgbClr val="16234A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178040" y="1737360"/>
            <a:ext cx="414497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正解：B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7040880" y="218541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315200" y="229514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a) true：0.1 と 0.2 と 0.3 は同じ精度で表せる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7315200" y="256946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0.1 や 0.2 は2進数で有限小数として表せず、丸め誤差が発生します。</a:t>
            </a:r>
            <a:endParaRPr lang="en-US" sz="1120" dirty="0"/>
          </a:p>
        </p:txBody>
      </p:sp>
      <p:sp>
        <p:nvSpPr>
          <p:cNvPr id="20" name="Shape 17"/>
          <p:cNvSpPr/>
          <p:nvPr/>
        </p:nvSpPr>
        <p:spPr>
          <a:xfrm>
            <a:off x="7040880" y="317982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315200" y="328955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b) false：2進浮動小数点の誤差が出る</a:t>
            </a:r>
            <a:endParaRPr lang="en-US" sz="1250" dirty="0"/>
          </a:p>
        </p:txBody>
      </p:sp>
      <p:sp>
        <p:nvSpPr>
          <p:cNvPr id="22" name="Text 19"/>
          <p:cNvSpPr/>
          <p:nvPr/>
        </p:nvSpPr>
        <p:spPr>
          <a:xfrm>
            <a:off x="7315200" y="356387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IEEE 754 の丸め誤差で 0.1+0.2 が 0.30000000000000004 付近になり、厳密比較 === では false になります。</a:t>
            </a:r>
            <a:endParaRPr lang="en-US" sz="1120" dirty="0"/>
          </a:p>
        </p:txBody>
      </p:sp>
      <p:sp>
        <p:nvSpPr>
          <p:cNvPr id="23" name="Shape 20"/>
          <p:cNvSpPr/>
          <p:nvPr/>
        </p:nvSpPr>
        <p:spPr>
          <a:xfrm>
            <a:off x="7040880" y="417423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7315200" y="428396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c) false：文字列結合が起きる</a:t>
            </a:r>
            <a:endParaRPr lang="en-US" sz="1250" dirty="0"/>
          </a:p>
        </p:txBody>
      </p:sp>
      <p:sp>
        <p:nvSpPr>
          <p:cNvPr id="25" name="Text 22"/>
          <p:cNvSpPr/>
          <p:nvPr/>
        </p:nvSpPr>
        <p:spPr>
          <a:xfrm>
            <a:off x="7315200" y="455828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ここは数値同士の演算で、文字列結合は関係ありません。</a:t>
            </a:r>
            <a:endParaRPr lang="en-US" sz="1120" dirty="0"/>
          </a:p>
        </p:txBody>
      </p:sp>
      <p:sp>
        <p:nvSpPr>
          <p:cNvPr id="26" name="Shape 23"/>
          <p:cNvSpPr/>
          <p:nvPr/>
        </p:nvSpPr>
        <p:spPr>
          <a:xfrm>
            <a:off x="7040880" y="516864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7315200" y="527837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d) true：JavaScript が自動で丸めてくれる</a:t>
            </a:r>
            <a:endParaRPr lang="en-US" sz="1250" dirty="0"/>
          </a:p>
        </p:txBody>
      </p:sp>
      <p:sp>
        <p:nvSpPr>
          <p:cNvPr id="28" name="Text 25"/>
          <p:cNvSpPr/>
          <p:nvPr/>
        </p:nvSpPr>
        <p:spPr>
          <a:xfrm>
            <a:off x="7315200" y="555269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表示上丸めても内部値は誤差を含むため === は false になり得ます。</a:t>
            </a:r>
            <a:endParaRPr lang="en-US" sz="112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2102"/>
            <a:ext cx="11185855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Q8  例題8（論理演算） || と ??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9311335" y="392278"/>
            <a:ext cx="2377440" cy="384048"/>
          </a:xfrm>
          <a:prstGeom prst="roundRect">
            <a:avLst/>
          </a:prstGeom>
          <a:solidFill>
            <a:srgbClr val="FF4D4D"/>
          </a:solidFill>
          <a:ln w="12700">
            <a:solidFill>
              <a:srgbClr val="FF4D4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11335" y="44714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🟥 ③ 演算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1069848"/>
            <a:ext cx="5989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2つの出力の組み合わせは？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02920" y="1417320"/>
            <a:ext cx="5989320" cy="26974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158191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1920240"/>
            <a:ext cx="55321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''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||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'Hello'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);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400" dirty="0">
                <a:solidFill>
                  <a:srgbClr val="66D9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null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??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'World'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);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2920" y="4343400"/>
            <a:ext cx="5989320" cy="22402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731520" y="450799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</a:t>
            </a:r>
            <a:endParaRPr lang="en-US" sz="130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5800" y="4846320"/>
            <a:ext cx="5623560" cy="137160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31520" y="6236208"/>
            <a:ext cx="5532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|| は falsy 全般、?? は null/undefined のみ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6812280" y="1161288"/>
            <a:ext cx="4876495" cy="5193792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7040880" y="1325880"/>
            <a:ext cx="44192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Options：なぜ正しい/なぜ違う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040880" y="1664208"/>
            <a:ext cx="4419295" cy="420624"/>
          </a:xfrm>
          <a:prstGeom prst="roundRect">
            <a:avLst/>
          </a:prstGeom>
          <a:solidFill>
            <a:srgbClr val="16234A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178040" y="1737360"/>
            <a:ext cx="414497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正解：A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7040880" y="218541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315200" y="229514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a) Hello と World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7315200" y="256946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|| は「falsy（空文字）」なら右を返す→Hello。?? は「null/undefined」なら右→World。</a:t>
            </a:r>
            <a:endParaRPr lang="en-US" sz="1120" dirty="0"/>
          </a:p>
        </p:txBody>
      </p:sp>
      <p:sp>
        <p:nvSpPr>
          <p:cNvPr id="20" name="Shape 17"/>
          <p:cNvSpPr/>
          <p:nvPr/>
        </p:nvSpPr>
        <p:spPr>
          <a:xfrm>
            <a:off x="7040880" y="317982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315200" y="328955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b) ''（空文字） と World</a:t>
            </a:r>
            <a:endParaRPr lang="en-US" sz="1250" dirty="0"/>
          </a:p>
        </p:txBody>
      </p:sp>
      <p:sp>
        <p:nvSpPr>
          <p:cNvPr id="22" name="Text 19"/>
          <p:cNvSpPr/>
          <p:nvPr/>
        </p:nvSpPr>
        <p:spPr>
          <a:xfrm>
            <a:off x="7315200" y="356387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空文字は falsy なので || は空文字を返さず、右の Hello を返します。</a:t>
            </a:r>
            <a:endParaRPr lang="en-US" sz="1120" dirty="0"/>
          </a:p>
        </p:txBody>
      </p:sp>
      <p:sp>
        <p:nvSpPr>
          <p:cNvPr id="23" name="Shape 20"/>
          <p:cNvSpPr/>
          <p:nvPr/>
        </p:nvSpPr>
        <p:spPr>
          <a:xfrm>
            <a:off x="7040880" y="417423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7315200" y="428396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c) Hello と null</a:t>
            </a:r>
            <a:endParaRPr lang="en-US" sz="1250" dirty="0"/>
          </a:p>
        </p:txBody>
      </p:sp>
      <p:sp>
        <p:nvSpPr>
          <p:cNvPr id="25" name="Text 22"/>
          <p:cNvSpPr/>
          <p:nvPr/>
        </p:nvSpPr>
        <p:spPr>
          <a:xfrm>
            <a:off x="7315200" y="455828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null は ?? によって右の World に置き換わります。</a:t>
            </a:r>
            <a:endParaRPr lang="en-US" sz="1120" dirty="0"/>
          </a:p>
        </p:txBody>
      </p:sp>
      <p:sp>
        <p:nvSpPr>
          <p:cNvPr id="26" name="Shape 23"/>
          <p:cNvSpPr/>
          <p:nvPr/>
        </p:nvSpPr>
        <p:spPr>
          <a:xfrm>
            <a:off x="7040880" y="516864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7315200" y="527837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d) ''（空文字） と null</a:t>
            </a:r>
            <a:endParaRPr lang="en-US" sz="1250" dirty="0"/>
          </a:p>
        </p:txBody>
      </p:sp>
      <p:sp>
        <p:nvSpPr>
          <p:cNvPr id="28" name="Text 25"/>
          <p:cNvSpPr/>
          <p:nvPr/>
        </p:nvSpPr>
        <p:spPr>
          <a:xfrm>
            <a:off x="7315200" y="555269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どちらの演算子の挙動とも一致しません。</a:t>
            </a:r>
            <a:endParaRPr lang="en-US" sz="112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2102"/>
            <a:ext cx="11185855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Q9  問題9：[] == 0 と [] === 0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9311335" y="392278"/>
            <a:ext cx="2377440" cy="384048"/>
          </a:xfrm>
          <a:prstGeom prst="roundRect">
            <a:avLst/>
          </a:prstGeom>
          <a:solidFill>
            <a:srgbClr val="FF4D4D"/>
          </a:solidFill>
          <a:ln w="12700">
            <a:solidFill>
              <a:srgbClr val="FF4D4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11335" y="44714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🟥 ③ 演算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1069848"/>
            <a:ext cx="5989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それぞれの出力は？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02920" y="1417320"/>
            <a:ext cx="5989320" cy="26974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158191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1920240"/>
            <a:ext cx="55321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([]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==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0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);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([]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===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0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);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2920" y="4343400"/>
            <a:ext cx="5989320" cy="22402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731520" y="450799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</a:t>
            </a:r>
            <a:endParaRPr lang="en-US" sz="130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5800" y="4846320"/>
            <a:ext cx="5623560" cy="137160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31520" y="6236208"/>
            <a:ext cx="5532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[] == 0 の型変換の流れ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6812280" y="1161288"/>
            <a:ext cx="4876495" cy="5193792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7040880" y="1325880"/>
            <a:ext cx="44192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Options：なぜ正しい/なぜ違う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040880" y="1664208"/>
            <a:ext cx="4419295" cy="420624"/>
          </a:xfrm>
          <a:prstGeom prst="roundRect">
            <a:avLst/>
          </a:prstGeom>
          <a:solidFill>
            <a:srgbClr val="16234A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178040" y="1737360"/>
            <a:ext cx="414497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正解：A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7040880" y="218541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315200" y="229514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a) true と false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7315200" y="256946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== は型変換が起き、[] → "" → 0 となり 0==0 で true。=== は型も比較するので object と number で false。</a:t>
            </a:r>
            <a:endParaRPr lang="en-US" sz="1120" dirty="0"/>
          </a:p>
        </p:txBody>
      </p:sp>
      <p:sp>
        <p:nvSpPr>
          <p:cNvPr id="20" name="Shape 17"/>
          <p:cNvSpPr/>
          <p:nvPr/>
        </p:nvSpPr>
        <p:spPr>
          <a:xfrm>
            <a:off x="7040880" y="317982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315200" y="328955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b) false と false</a:t>
            </a:r>
            <a:endParaRPr lang="en-US" sz="1250" dirty="0"/>
          </a:p>
        </p:txBody>
      </p:sp>
      <p:sp>
        <p:nvSpPr>
          <p:cNvPr id="22" name="Text 19"/>
          <p:cNvSpPr/>
          <p:nvPr/>
        </p:nvSpPr>
        <p:spPr>
          <a:xfrm>
            <a:off x="7315200" y="356387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1つ目は == の型変換で true になり得ます。</a:t>
            </a:r>
            <a:endParaRPr lang="en-US" sz="1120" dirty="0"/>
          </a:p>
        </p:txBody>
      </p:sp>
      <p:sp>
        <p:nvSpPr>
          <p:cNvPr id="23" name="Shape 20"/>
          <p:cNvSpPr/>
          <p:nvPr/>
        </p:nvSpPr>
        <p:spPr>
          <a:xfrm>
            <a:off x="7040880" y="417423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7315200" y="428396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c) true と true</a:t>
            </a:r>
            <a:endParaRPr lang="en-US" sz="1250" dirty="0"/>
          </a:p>
        </p:txBody>
      </p:sp>
      <p:sp>
        <p:nvSpPr>
          <p:cNvPr id="25" name="Text 22"/>
          <p:cNvSpPr/>
          <p:nvPr/>
        </p:nvSpPr>
        <p:spPr>
          <a:xfrm>
            <a:off x="7315200" y="455828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2つ目の === は型が違うので true にはなりません。</a:t>
            </a:r>
            <a:endParaRPr lang="en-US" sz="1120" dirty="0"/>
          </a:p>
        </p:txBody>
      </p:sp>
      <p:sp>
        <p:nvSpPr>
          <p:cNvPr id="26" name="Shape 23"/>
          <p:cNvSpPr/>
          <p:nvPr/>
        </p:nvSpPr>
        <p:spPr>
          <a:xfrm>
            <a:off x="7040880" y="516864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7315200" y="527837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d) false と true</a:t>
            </a:r>
            <a:endParaRPr lang="en-US" sz="1250" dirty="0"/>
          </a:p>
        </p:txBody>
      </p:sp>
      <p:sp>
        <p:nvSpPr>
          <p:cNvPr id="28" name="Text 25"/>
          <p:cNvSpPr/>
          <p:nvPr/>
        </p:nvSpPr>
        <p:spPr>
          <a:xfrm>
            <a:off x="7315200" y="555269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どちらも実際の挙動と逆です。</a:t>
            </a:r>
            <a:endParaRPr lang="en-US" sz="112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2102"/>
            <a:ext cx="11185855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Q10  問題10：NaN と比較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9311335" y="392278"/>
            <a:ext cx="2377440" cy="384048"/>
          </a:xfrm>
          <a:prstGeom prst="roundRect">
            <a:avLst/>
          </a:prstGeom>
          <a:solidFill>
            <a:srgbClr val="FF4D4D"/>
          </a:solidFill>
          <a:ln w="12700">
            <a:solidFill>
              <a:srgbClr val="FF4D4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11335" y="44714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🟥 ③ 演算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1069848"/>
            <a:ext cx="5989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3つの出力は？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02920" y="1417320"/>
            <a:ext cx="5989320" cy="26974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158191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1920240"/>
            <a:ext cx="55321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</a:t>
            </a:r>
            <a:r>
              <a:rPr lang="en-US" sz="1400" dirty="0">
                <a:solidFill>
                  <a:srgbClr val="66D9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let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n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NaN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==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NaN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);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 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isNaN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));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 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Object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NaN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));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2920" y="4343400"/>
            <a:ext cx="5989320" cy="22402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731520" y="450799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</a:t>
            </a:r>
            <a:endParaRPr lang="en-US" sz="130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5800" y="4846320"/>
            <a:ext cx="5623560" cy="137160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31520" y="6236208"/>
            <a:ext cx="5532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NaN 判定：== / isNaN / Object.is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6812280" y="1161288"/>
            <a:ext cx="4876495" cy="5193792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7040880" y="1325880"/>
            <a:ext cx="44192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Options：なぜ正しい/なぜ違う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040880" y="1664208"/>
            <a:ext cx="4419295" cy="420624"/>
          </a:xfrm>
          <a:prstGeom prst="roundRect">
            <a:avLst/>
          </a:prstGeom>
          <a:solidFill>
            <a:srgbClr val="16234A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178040" y="1737360"/>
            <a:ext cx="414497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正解：A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7040880" y="218541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315200" y="229514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a) false / true / true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7315200" y="256946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NaN は「自分自身とも等しくない」ので n==NaN は false。isNaN(NaN) は true。Object.is は NaN 同士を true と判定。</a:t>
            </a:r>
            <a:endParaRPr lang="en-US" sz="1120" dirty="0"/>
          </a:p>
        </p:txBody>
      </p:sp>
      <p:sp>
        <p:nvSpPr>
          <p:cNvPr id="20" name="Shape 17"/>
          <p:cNvSpPr/>
          <p:nvPr/>
        </p:nvSpPr>
        <p:spPr>
          <a:xfrm>
            <a:off x="7040880" y="317982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315200" y="328955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b) true / true / true</a:t>
            </a:r>
            <a:endParaRPr lang="en-US" sz="1250" dirty="0"/>
          </a:p>
        </p:txBody>
      </p:sp>
      <p:sp>
        <p:nvSpPr>
          <p:cNvPr id="22" name="Text 19"/>
          <p:cNvSpPr/>
          <p:nvPr/>
        </p:nvSpPr>
        <p:spPr>
          <a:xfrm>
            <a:off x="7315200" y="356387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1つ目が誤り。NaN は == や === では一致しません。</a:t>
            </a:r>
            <a:endParaRPr lang="en-US" sz="1120" dirty="0"/>
          </a:p>
        </p:txBody>
      </p:sp>
      <p:sp>
        <p:nvSpPr>
          <p:cNvPr id="23" name="Shape 20"/>
          <p:cNvSpPr/>
          <p:nvPr/>
        </p:nvSpPr>
        <p:spPr>
          <a:xfrm>
            <a:off x="7040880" y="417423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7315200" y="428396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c) false / false / true</a:t>
            </a:r>
            <a:endParaRPr lang="en-US" sz="1250" dirty="0"/>
          </a:p>
        </p:txBody>
      </p:sp>
      <p:sp>
        <p:nvSpPr>
          <p:cNvPr id="25" name="Text 22"/>
          <p:cNvSpPr/>
          <p:nvPr/>
        </p:nvSpPr>
        <p:spPr>
          <a:xfrm>
            <a:off x="7315200" y="455828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isNaN(NaN) は true です。</a:t>
            </a:r>
            <a:endParaRPr lang="en-US" sz="1120" dirty="0"/>
          </a:p>
        </p:txBody>
      </p:sp>
      <p:sp>
        <p:nvSpPr>
          <p:cNvPr id="26" name="Shape 23"/>
          <p:cNvSpPr/>
          <p:nvPr/>
        </p:nvSpPr>
        <p:spPr>
          <a:xfrm>
            <a:off x="7040880" y="5168646"/>
            <a:ext cx="4419295" cy="866394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7315200" y="527837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d) false / true / false</a:t>
            </a:r>
            <a:endParaRPr lang="en-US" sz="1250" dirty="0"/>
          </a:p>
        </p:txBody>
      </p:sp>
      <p:sp>
        <p:nvSpPr>
          <p:cNvPr id="28" name="Text 25"/>
          <p:cNvSpPr/>
          <p:nvPr/>
        </p:nvSpPr>
        <p:spPr>
          <a:xfrm>
            <a:off x="7315200" y="5552694"/>
            <a:ext cx="3870655" cy="40919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Object.is(NaN, NaN) は true です。</a:t>
            </a:r>
            <a:endParaRPr lang="en-US" sz="112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2102"/>
            <a:ext cx="11185855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まとめ：この10問で身につけたいこと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9311335" y="392278"/>
            <a:ext cx="2377440" cy="384048"/>
          </a:xfrm>
          <a:prstGeom prst="roundRect">
            <a:avLst/>
          </a:prstGeom>
          <a:solidFill>
            <a:srgbClr val="FFCC00"/>
          </a:solidFill>
          <a:ln w="12700">
            <a:solidFill>
              <a:srgbClr val="FFCC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11335" y="44714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Wrap-up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02920" y="1161288"/>
            <a:ext cx="11185855" cy="5193792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143000" y="1892808"/>
            <a:ext cx="9905695" cy="40965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変数宣言：</a:t>
            </a:r>
            <a:r>
              <a:rPr lang="en-US" sz="2000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 は再代入不可＆初期化必須。更新するなら let。
</a:t>
            </a:r>
            <a:r>
              <a:rPr lang="en-US" sz="20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型判定：</a:t>
            </a:r>
            <a:r>
              <a:rPr lang="en-US" sz="2000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typeof null は "object"。配列は Array.isArray。
</a:t>
            </a:r>
            <a:r>
              <a:rPr lang="en-US" sz="20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演算子：</a:t>
            </a:r>
            <a:r>
              <a:rPr lang="en-US" sz="2000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は結合になり得る／- は数値化。前置/後置++の違いを追える。
</a:t>
            </a:r>
            <a:r>
              <a:rPr lang="en-US" sz="20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比較：</a:t>
            </a:r>
            <a:r>
              <a:rPr lang="en-US" sz="2000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== は型変換、=== は型も比較。NaN は特殊（Object.is など）。
</a:t>
            </a:r>
            <a:r>
              <a:rPr lang="en-US" sz="20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浮動小数：</a:t>
            </a:r>
            <a:r>
              <a:rPr lang="en-US" sz="2000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0.1+0.2 のズレはIEEE 754の丸め誤差。=== 比較は注意。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2102"/>
            <a:ext cx="11185855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このPPTの見方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9311335" y="392278"/>
            <a:ext cx="2377440" cy="384048"/>
          </a:xfrm>
          <a:prstGeom prst="roundRect">
            <a:avLst/>
          </a:prstGeom>
          <a:solidFill>
            <a:srgbClr val="2B7BFF"/>
          </a:solidFill>
          <a:ln w="12700">
            <a:solidFill>
              <a:srgbClr val="2B7B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11335" y="44714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502920" y="1161288"/>
            <a:ext cx="11185855" cy="5193792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60120" y="1481328"/>
            <a:ext cx="10271455" cy="987552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280160" y="1627632"/>
            <a:ext cx="963137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まず「正解」を確認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280160" y="1938528"/>
            <a:ext cx="9631375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右側に ✅ 正解（A/B/C…）を表示します。複数選択のときは複数表示。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960120" y="2560320"/>
            <a:ext cx="10271455" cy="987552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280160" y="2706624"/>
            <a:ext cx="963137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選択肢ごとに理由を読む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280160" y="3017520"/>
            <a:ext cx="9631375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A〜D（または○/✕）それぞれ「なぜ正しい / なぜ間違い」を短く整理。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960120" y="3639312"/>
            <a:ext cx="10271455" cy="987552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280160" y="3785616"/>
            <a:ext cx="963137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図（Visual）で直感理解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280160" y="4096512"/>
            <a:ext cx="9631375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左下に、スコープ・型変換・演算子の違いなどを図解してあります。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960120" y="4718304"/>
            <a:ext cx="10271455" cy="987552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280160" y="4864608"/>
            <a:ext cx="963137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④ 似たミスを防ぐコツ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280160" y="5175504"/>
            <a:ext cx="9631375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必要に応じて「覚え方」や「推奨（let/const など）」も添えています。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2011680"/>
            <a:ext cx="11185855" cy="274320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76200" dist="25400" dir="2700000" algn="bl" rotWithShape="0">
              <a:srgbClr val="000000">
                <a:alpha val="2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868680" y="2331720"/>
            <a:ext cx="2377440" cy="502920"/>
          </a:xfrm>
          <a:prstGeom prst="roundRect">
            <a:avLst/>
          </a:prstGeom>
          <a:solidFill>
            <a:srgbClr val="2B7BFF"/>
          </a:solidFill>
          <a:ln w="12700">
            <a:solidFill>
              <a:srgbClr val="2B7B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24231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1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68680" y="2971800"/>
            <a:ext cx="1045433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変数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868680" y="3858768"/>
            <a:ext cx="1045433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 / let / var の基本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2102"/>
            <a:ext cx="11185855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  例題1（穴埋め） 変数宣言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9311335" y="392278"/>
            <a:ext cx="2377440" cy="384048"/>
          </a:xfrm>
          <a:prstGeom prst="roundRect">
            <a:avLst/>
          </a:prstGeom>
          <a:solidFill>
            <a:srgbClr val="2B7BFF"/>
          </a:solidFill>
          <a:ln w="12700">
            <a:solidFill>
              <a:srgbClr val="2B7B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11335" y="44714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🟦 ① 変数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1069848"/>
            <a:ext cx="5989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空欄に入れてエラーなく動く宣言はどれ？（複数可）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02920" y="1417320"/>
            <a:ext cx="5989320" cy="26974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158191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1920240"/>
            <a:ext cx="55321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x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10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20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 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);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2920" y="4343400"/>
            <a:ext cx="5989320" cy="22402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731520" y="450799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</a:t>
            </a:r>
            <a:endParaRPr lang="en-US" sz="130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5800" y="4846320"/>
            <a:ext cx="5623560" cy="137160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31520" y="6236208"/>
            <a:ext cx="5532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let/const はブロックスコープ、var は関数スコープ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6812280" y="1161288"/>
            <a:ext cx="4876495" cy="5193792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7040880" y="1325880"/>
            <a:ext cx="44192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Options：なぜ正しい/なぜ違う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040880" y="1664208"/>
            <a:ext cx="4419295" cy="420624"/>
          </a:xfrm>
          <a:prstGeom prst="roundRect">
            <a:avLst/>
          </a:prstGeom>
          <a:solidFill>
            <a:srgbClr val="16234A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178040" y="1737360"/>
            <a:ext cx="414497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正解：B, C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7040880" y="2185416"/>
            <a:ext cx="4419295" cy="1078992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315200" y="229514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a) const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7315200" y="2569464"/>
            <a:ext cx="3870655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再代入（x = 20）があるため const は不可。実行時に「Assignment to constant variable」系のエラーになります。</a:t>
            </a:r>
            <a:endParaRPr lang="en-US" sz="1120" dirty="0"/>
          </a:p>
        </p:txBody>
      </p:sp>
      <p:sp>
        <p:nvSpPr>
          <p:cNvPr id="20" name="Shape 17"/>
          <p:cNvSpPr/>
          <p:nvPr/>
        </p:nvSpPr>
        <p:spPr>
          <a:xfrm>
            <a:off x="7040880" y="3392424"/>
            <a:ext cx="4419295" cy="1078992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315200" y="3502152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b) let</a:t>
            </a:r>
            <a:endParaRPr lang="en-US" sz="1250" dirty="0"/>
          </a:p>
        </p:txBody>
      </p:sp>
      <p:sp>
        <p:nvSpPr>
          <p:cNvPr id="22" name="Text 19"/>
          <p:cNvSpPr/>
          <p:nvPr/>
        </p:nvSpPr>
        <p:spPr>
          <a:xfrm>
            <a:off x="7315200" y="3776472"/>
            <a:ext cx="3870655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let は「再代入OK」かつ「ブロックスコープ」。今回のような更新がある変数に適切です（現代JSでは推奨）。</a:t>
            </a:r>
            <a:endParaRPr lang="en-US" sz="1120" dirty="0"/>
          </a:p>
        </p:txBody>
      </p:sp>
      <p:sp>
        <p:nvSpPr>
          <p:cNvPr id="23" name="Shape 20"/>
          <p:cNvSpPr/>
          <p:nvPr/>
        </p:nvSpPr>
        <p:spPr>
          <a:xfrm>
            <a:off x="7040880" y="4599432"/>
            <a:ext cx="4419295" cy="1078992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7315200" y="4709160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c) var</a:t>
            </a:r>
            <a:endParaRPr lang="en-US" sz="1250" dirty="0"/>
          </a:p>
        </p:txBody>
      </p:sp>
      <p:sp>
        <p:nvSpPr>
          <p:cNvPr id="25" name="Text 22"/>
          <p:cNvSpPr/>
          <p:nvPr/>
        </p:nvSpPr>
        <p:spPr>
          <a:xfrm>
            <a:off x="7315200" y="4983480"/>
            <a:ext cx="3870655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var も再代入OK。ただし関数スコープ＆巻き上げ（hoisting）で意図しないバグが起きやすく、学習上は理解しておきつつ実務は let/const が主流。</a:t>
            </a:r>
            <a:endParaRPr lang="en-US" sz="11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2102"/>
            <a:ext cx="11185855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  例題2（正誤） const の初期化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9311335" y="392278"/>
            <a:ext cx="2377440" cy="384048"/>
          </a:xfrm>
          <a:prstGeom prst="roundRect">
            <a:avLst/>
          </a:prstGeom>
          <a:solidFill>
            <a:srgbClr val="2B7BFF"/>
          </a:solidFill>
          <a:ln w="12700">
            <a:solidFill>
              <a:srgbClr val="2B7B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11335" y="44714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🟦 ① 変数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1069848"/>
            <a:ext cx="5989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「const num; num = 5;」は正しい？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02920" y="1417320"/>
            <a:ext cx="5989320" cy="26974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158191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1920240"/>
            <a:ext cx="55321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</a:t>
            </a:r>
            <a:r>
              <a:rPr lang="en-US" sz="1400" dirty="0">
                <a:solidFill>
                  <a:srgbClr val="66D9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const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num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num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5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;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2920" y="4343400"/>
            <a:ext cx="5989320" cy="22402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731520" y="450799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</a:t>
            </a:r>
            <a:endParaRPr lang="en-US" sz="130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5800" y="4782312"/>
            <a:ext cx="5623560" cy="1435608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31520" y="6236208"/>
            <a:ext cx="5532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 は「宣言 + 初期化」がセット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6812280" y="1161288"/>
            <a:ext cx="4876495" cy="5193792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7040880" y="1325880"/>
            <a:ext cx="44192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Options：なぜ正しい/なぜ違う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040880" y="1664208"/>
            <a:ext cx="4419295" cy="420624"/>
          </a:xfrm>
          <a:prstGeom prst="roundRect">
            <a:avLst/>
          </a:prstGeom>
          <a:solidFill>
            <a:srgbClr val="16234A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178040" y="1737360"/>
            <a:ext cx="414497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正解：B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7040880" y="2185416"/>
            <a:ext cx="4419295" cy="1078992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315200" y="229514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a) ○（正しい）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7315200" y="2569464"/>
            <a:ext cx="3870655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const は「宣言と同時に初期化」が必須。後から代入する形は構文エラーになります。</a:t>
            </a:r>
            <a:endParaRPr lang="en-US" sz="1120" dirty="0"/>
          </a:p>
        </p:txBody>
      </p:sp>
      <p:sp>
        <p:nvSpPr>
          <p:cNvPr id="20" name="Shape 17"/>
          <p:cNvSpPr/>
          <p:nvPr/>
        </p:nvSpPr>
        <p:spPr>
          <a:xfrm>
            <a:off x="7040880" y="3392424"/>
            <a:ext cx="4419295" cy="1078992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315200" y="3502152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b) ✕（間違い）</a:t>
            </a:r>
            <a:endParaRPr lang="en-US" sz="1250" dirty="0"/>
          </a:p>
        </p:txBody>
      </p:sp>
      <p:sp>
        <p:nvSpPr>
          <p:cNvPr id="22" name="Text 19"/>
          <p:cNvSpPr/>
          <p:nvPr/>
        </p:nvSpPr>
        <p:spPr>
          <a:xfrm>
            <a:off x="7315200" y="3776472"/>
            <a:ext cx="3870655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正しくは `const num = 5;` のように同じ行で値を決めます。</a:t>
            </a:r>
            <a:endParaRPr lang="en-US" sz="112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2011680"/>
            <a:ext cx="11185855" cy="274320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76200" dist="25400" dir="2700000" algn="bl" rotWithShape="0">
              <a:srgbClr val="000000">
                <a:alpha val="2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868680" y="2331720"/>
            <a:ext cx="2377440" cy="502920"/>
          </a:xfrm>
          <a:prstGeom prst="roundRect">
            <a:avLst/>
          </a:prstGeom>
          <a:solidFill>
            <a:srgbClr val="FFCC00"/>
          </a:solidFill>
          <a:ln w="12700">
            <a:solidFill>
              <a:srgbClr val="FFCC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24231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1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68680" y="2971800"/>
            <a:ext cx="1045433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データ型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868680" y="3858768"/>
            <a:ext cx="1045433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typeof / Array.isArray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2102"/>
            <a:ext cx="11185855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  例題3 typeof null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9311335" y="392278"/>
            <a:ext cx="2377440" cy="384048"/>
          </a:xfrm>
          <a:prstGeom prst="roundRect">
            <a:avLst/>
          </a:prstGeom>
          <a:solidFill>
            <a:srgbClr val="FFCC00"/>
          </a:solidFill>
          <a:ln w="12700">
            <a:solidFill>
              <a:srgbClr val="FFCC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11335" y="44714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🟨 ② データ型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1069848"/>
            <a:ext cx="5989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typeof null の出力は？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02920" y="1417320"/>
            <a:ext cx="5989320" cy="26974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158191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1920240"/>
            <a:ext cx="55321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400" dirty="0">
                <a:solidFill>
                  <a:srgbClr val="66D9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typeof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en-US" sz="1400" dirty="0">
                <a:solidFill>
                  <a:srgbClr val="66D9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null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);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2920" y="4343400"/>
            <a:ext cx="5989320" cy="22402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731520" y="450799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</a:t>
            </a:r>
            <a:endParaRPr lang="en-US" sz="130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5800" y="4709160"/>
            <a:ext cx="5623560" cy="150876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31520" y="6236208"/>
            <a:ext cx="5532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typeof の代表的な戻り値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6812280" y="1161288"/>
            <a:ext cx="4876495" cy="5193792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7040880" y="1325880"/>
            <a:ext cx="44192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Options：なぜ正しい/なぜ違う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040880" y="1664208"/>
            <a:ext cx="4419295" cy="420624"/>
          </a:xfrm>
          <a:prstGeom prst="roundRect">
            <a:avLst/>
          </a:prstGeom>
          <a:solidFill>
            <a:srgbClr val="16234A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178040" y="1737360"/>
            <a:ext cx="414497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正解：A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7040880" y="2185416"/>
            <a:ext cx="4419295" cy="1078992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315200" y="229514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a) "object"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7315200" y="2569464"/>
            <a:ext cx="3870655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`typeof null` は歴史的仕様（互換性のため修正できないバグ）で "object" を返します。</a:t>
            </a:r>
            <a:endParaRPr lang="en-US" sz="1120" dirty="0"/>
          </a:p>
        </p:txBody>
      </p:sp>
      <p:sp>
        <p:nvSpPr>
          <p:cNvPr id="20" name="Shape 17"/>
          <p:cNvSpPr/>
          <p:nvPr/>
        </p:nvSpPr>
        <p:spPr>
          <a:xfrm>
            <a:off x="7040880" y="3392424"/>
            <a:ext cx="4419295" cy="1078992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315200" y="3502152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b) "null"</a:t>
            </a:r>
            <a:endParaRPr lang="en-US" sz="1250" dirty="0"/>
          </a:p>
        </p:txBody>
      </p:sp>
      <p:sp>
        <p:nvSpPr>
          <p:cNvPr id="22" name="Text 19"/>
          <p:cNvSpPr/>
          <p:nvPr/>
        </p:nvSpPr>
        <p:spPr>
          <a:xfrm>
            <a:off x="7315200" y="3776472"/>
            <a:ext cx="3870655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typeof は "null" を返しません。null 判定は `x === null` で行います。</a:t>
            </a:r>
            <a:endParaRPr lang="en-US" sz="1120" dirty="0"/>
          </a:p>
        </p:txBody>
      </p:sp>
      <p:sp>
        <p:nvSpPr>
          <p:cNvPr id="23" name="Shape 20"/>
          <p:cNvSpPr/>
          <p:nvPr/>
        </p:nvSpPr>
        <p:spPr>
          <a:xfrm>
            <a:off x="7040880" y="4599432"/>
            <a:ext cx="4419295" cy="1078992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7315200" y="4709160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c) "undefined"</a:t>
            </a:r>
            <a:endParaRPr lang="en-US" sz="1250" dirty="0"/>
          </a:p>
        </p:txBody>
      </p:sp>
      <p:sp>
        <p:nvSpPr>
          <p:cNvPr id="25" name="Text 22"/>
          <p:cNvSpPr/>
          <p:nvPr/>
        </p:nvSpPr>
        <p:spPr>
          <a:xfrm>
            <a:off x="7315200" y="4983480"/>
            <a:ext cx="3870655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undefined の場合は `typeof undefined` が "undefined"。null とは別物です。</a:t>
            </a:r>
            <a:endParaRPr lang="en-US" sz="112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62102"/>
            <a:ext cx="11185855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 例題4 Array.isArray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9311335" y="392278"/>
            <a:ext cx="2377440" cy="384048"/>
          </a:xfrm>
          <a:prstGeom prst="roundRect">
            <a:avLst/>
          </a:prstGeom>
          <a:solidFill>
            <a:srgbClr val="FFCC00"/>
          </a:solidFill>
          <a:ln w="12700">
            <a:solidFill>
              <a:srgbClr val="FFCC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11335" y="44714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B1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🟨 ② データ型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02920" y="1069848"/>
            <a:ext cx="5989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配列判定の結果は？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02920" y="1417320"/>
            <a:ext cx="5989320" cy="26974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158191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31520" y="1920240"/>
            <a:ext cx="553212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</a:t>
            </a:r>
            <a:r>
              <a:rPr lang="en-US" sz="1400" dirty="0">
                <a:solidFill>
                  <a:srgbClr val="66D9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let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a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2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,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3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];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
</a:t>
            </a:r>
            <a:r>
              <a:rPr lang="en-US" sz="1400" dirty="0">
                <a:solidFill>
                  <a:srgbClr val="8292A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 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log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Array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isArray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</a:t>
            </a:r>
            <a:r>
              <a:rPr lang="en-US" sz="14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</a:t>
            </a:r>
            <a:r>
              <a:rPr lang="en-US" sz="1400" dirty="0">
                <a:solidFill>
                  <a:srgbClr val="F8F8F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));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02920" y="4343400"/>
            <a:ext cx="5989320" cy="224028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731520" y="4507992"/>
            <a:ext cx="5532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</a:t>
            </a:r>
            <a:endParaRPr lang="en-US" sz="1300" dirty="0"/>
          </a:p>
        </p:txBody>
      </p:sp>
      <p:pic>
        <p:nvPicPr>
          <p:cNvPr id="11" name="Image 0" descr="preencoded.png"/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85800" y="4846320"/>
            <a:ext cx="5623560" cy="1371600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31520" y="6236208"/>
            <a:ext cx="5532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Array.isArray は「配列か？」を直接判定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6812280" y="1161288"/>
            <a:ext cx="4876495" cy="5193792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50800" dist="19050" dir="2700000" algn="bl" rotWithShape="0">
              <a:srgbClr val="000000">
                <a:alpha val="25000"/>
              </a:srgbClr>
            </a:outerShdw>
          </a:effectLst>
        </p:spPr>
      </p:sp>
      <p:sp>
        <p:nvSpPr>
          <p:cNvPr id="14" name="Text 11"/>
          <p:cNvSpPr/>
          <p:nvPr/>
        </p:nvSpPr>
        <p:spPr>
          <a:xfrm>
            <a:off x="7040880" y="1325880"/>
            <a:ext cx="44192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Options：なぜ正しい/なぜ違う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7040880" y="1664208"/>
            <a:ext cx="4419295" cy="420624"/>
          </a:xfrm>
          <a:prstGeom prst="roundRect">
            <a:avLst/>
          </a:prstGeom>
          <a:solidFill>
            <a:srgbClr val="16234A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7178040" y="1737360"/>
            <a:ext cx="4144975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正解：A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7040880" y="2185416"/>
            <a:ext cx="4419295" cy="1078992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315200" y="2295144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a) true</a:t>
            </a:r>
            <a:endParaRPr lang="en-US" sz="1250" dirty="0"/>
          </a:p>
        </p:txBody>
      </p:sp>
      <p:sp>
        <p:nvSpPr>
          <p:cNvPr id="19" name="Text 16"/>
          <p:cNvSpPr/>
          <p:nvPr/>
        </p:nvSpPr>
        <p:spPr>
          <a:xfrm>
            <a:off x="7315200" y="2569464"/>
            <a:ext cx="3870655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a は配列なので true。</a:t>
            </a:r>
            <a:endParaRPr lang="en-US" sz="1120" dirty="0"/>
          </a:p>
        </p:txBody>
      </p:sp>
      <p:sp>
        <p:nvSpPr>
          <p:cNvPr id="20" name="Shape 17"/>
          <p:cNvSpPr/>
          <p:nvPr/>
        </p:nvSpPr>
        <p:spPr>
          <a:xfrm>
            <a:off x="7040880" y="3392424"/>
            <a:ext cx="4419295" cy="1078992"/>
          </a:xfrm>
          <a:prstGeom prst="roundRect">
            <a:avLst/>
          </a:prstGeom>
          <a:solidFill>
            <a:srgbClr val="0F1730"/>
          </a:solidFill>
          <a:ln w="12700">
            <a:solidFill>
              <a:srgbClr val="2A355A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315200" y="3502152"/>
            <a:ext cx="387065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b) false</a:t>
            </a:r>
            <a:endParaRPr lang="en-US" sz="1250" dirty="0"/>
          </a:p>
        </p:txBody>
      </p:sp>
      <p:sp>
        <p:nvSpPr>
          <p:cNvPr id="22" name="Text 19"/>
          <p:cNvSpPr/>
          <p:nvPr/>
        </p:nvSpPr>
        <p:spPr>
          <a:xfrm>
            <a:off x="7315200" y="3776472"/>
            <a:ext cx="3870655" cy="6217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2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配列ではない場合に false。今回 a は配列です。</a:t>
            </a:r>
            <a:endParaRPr lang="en-US" sz="112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102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020"/>
          </a:solidFill>
          <a:ln w="12700">
            <a:solidFill>
              <a:srgbClr val="0B102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02920" y="2011680"/>
            <a:ext cx="11185855" cy="2743200"/>
          </a:xfrm>
          <a:prstGeom prst="roundRect">
            <a:avLst/>
          </a:prstGeom>
          <a:solidFill>
            <a:srgbClr val="111A33"/>
          </a:solidFill>
          <a:ln w="12700">
            <a:solidFill>
              <a:srgbClr val="2A355A"/>
            </a:solidFill>
            <a:prstDash val="solid"/>
          </a:ln>
          <a:effectLst>
            <a:outerShdw blurRad="76200" dist="25400" dir="2700000" algn="bl" rotWithShape="0">
              <a:srgbClr val="000000">
                <a:alpha val="2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868680" y="2331720"/>
            <a:ext cx="2377440" cy="502920"/>
          </a:xfrm>
          <a:prstGeom prst="roundRect">
            <a:avLst/>
          </a:prstGeom>
          <a:solidFill>
            <a:srgbClr val="FF4D4D"/>
          </a:solidFill>
          <a:ln w="12700">
            <a:solidFill>
              <a:srgbClr val="FF4D4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24231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1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68680" y="2971800"/>
            <a:ext cx="1045433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E8EC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演算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868680" y="3858768"/>
            <a:ext cx="1045433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B7C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/ - / ++ / || / ?? / 比較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2164</Words>
  <Application>Microsoft Office PowerPoint</Application>
  <PresentationFormat>宽屏</PresentationFormat>
  <Paragraphs>211</Paragraphs>
  <Slides>16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0" baseType="lpstr">
      <vt:lpstr>Arial</vt:lpstr>
      <vt:lpstr>Calibri</vt:lpstr>
      <vt:lpstr>Consolas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ChatGPT</dc:creator>
  <cp:lastModifiedBy>光荣 池</cp:lastModifiedBy>
  <cp:revision>2</cp:revision>
  <dcterms:created xsi:type="dcterms:W3CDTF">2025-12-21T10:40:03Z</dcterms:created>
  <dcterms:modified xsi:type="dcterms:W3CDTF">2025-12-21T11:26:46Z</dcterms:modified>
</cp:coreProperties>
</file>